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Century Gothic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itghUzYO8iEGqIuspIbvnLAk60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CenturyGothic-bold.fntdata"/><Relationship Id="rId16" Type="http://schemas.openxmlformats.org/officeDocument/2006/relationships/font" Target="fonts/CenturyGothic-regular.fntdata"/><Relationship Id="rId5" Type="http://schemas.openxmlformats.org/officeDocument/2006/relationships/slide" Target="slides/slide1.xml"/><Relationship Id="rId19" Type="http://schemas.openxmlformats.org/officeDocument/2006/relationships/font" Target="fonts/CenturyGothic-boldItalic.fntdata"/><Relationship Id="rId6" Type="http://schemas.openxmlformats.org/officeDocument/2006/relationships/slide" Target="slides/slide2.xml"/><Relationship Id="rId18" Type="http://schemas.openxmlformats.org/officeDocument/2006/relationships/font" Target="fonts/CenturyGothic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9ab5cef19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9ab5cef1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descripción">
  <p:cSld name="Título y descripció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 con descripción">
  <p:cSld name="Cita con descripció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19" name="Google Shape;119;p2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2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jeta de nombre">
  <p:cSld name="Tarjeta de nombre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la tarjeta de nombre">
  <p:cSld name="Citar la tarjeta de nombre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36" name="Google Shape;136;p2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ro o falso">
  <p:cSld name="Verdadero o falso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6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7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16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16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C4DCE3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1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1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1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1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1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11"/>
          <p:cNvGrpSpPr/>
          <p:nvPr/>
        </p:nvGrpSpPr>
        <p:grpSpPr>
          <a:xfrm>
            <a:off x="27222" y="157"/>
            <a:ext cx="2356674" cy="6853096"/>
            <a:chOff x="6627813" y="195610"/>
            <a:chExt cx="1952625" cy="5678141"/>
          </a:xfrm>
        </p:grpSpPr>
        <p:sp>
          <p:nvSpPr>
            <p:cNvPr id="20" name="Google Shape;20;p11"/>
            <p:cNvSpPr/>
            <p:nvPr/>
          </p:nvSpPr>
          <p:spPr>
            <a:xfrm>
              <a:off x="6627813" y="195610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1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1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168DB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1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5400"/>
              <a:buFont typeface="Century Gothic"/>
              <a:buNone/>
            </a:pPr>
            <a:r>
              <a:rPr lang="es-ES"/>
              <a:t>PROTOCOLO DE ACTUACIÓN COVID</a:t>
            </a:r>
            <a:endParaRPr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ES"/>
              <a:t>PREGUNTAS FRECUENTES</a:t>
            </a:r>
            <a:endParaRPr/>
          </a:p>
        </p:txBody>
      </p:sp>
      <p:pic>
        <p:nvPicPr>
          <p:cNvPr id="166" name="Google Shape;16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1970" y="506033"/>
            <a:ext cx="2268560" cy="1533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 txBox="1"/>
          <p:nvPr>
            <p:ph type="title"/>
          </p:nvPr>
        </p:nvSpPr>
        <p:spPr>
          <a:xfrm>
            <a:off x="2592925" y="624110"/>
            <a:ext cx="8911687" cy="7925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Recomendaciones</a:t>
            </a:r>
            <a:endParaRPr/>
          </a:p>
        </p:txBody>
      </p:sp>
      <p:sp>
        <p:nvSpPr>
          <p:cNvPr id="231" name="Google Shape;231;p9"/>
          <p:cNvSpPr txBox="1"/>
          <p:nvPr>
            <p:ph idx="1" type="body"/>
          </p:nvPr>
        </p:nvSpPr>
        <p:spPr>
          <a:xfrm>
            <a:off x="2589212" y="1326523"/>
            <a:ext cx="8915400" cy="54091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Insistir en el buen uso de la mascarilla: debe ponerse y quitarse con las manos limpias, cogiéndola por las gomas. Se coloca tapando nariz y boca. Solo se tocará por la parte superior para ajustar el clip nasal.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Las mascarillas se desechan en el contenedor gris (de restos).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Hacer hincapié en la correcta higiene de manos: lavado frecuente durante 40 segundos, secarse bien las manos. En caso de no poder lavarlas con agua y jabón, se podrá sustituir por gel hidroalcohólico.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Buena higiene nasal: utilizar pañuelos de papel, una vez utilizados, se deben desechar y lavarse las manos.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tocarse nariz, ojos, boca sin previo lavado de manos o desinfección.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Toser o estornudar en la parte interna del codo.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Evitar compartir juguetes. No se deben llevar juguetes al colegio.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i="1" lang="es-ES" sz="1600"/>
              <a:t>Todas las instrucciones anteriores se basan en el documento PROTOCOLO DE ACTUACIÓN ANTE LA APARICIÓN DE COVID-19 EN CENTROS EDUCATIVOS DE LA COMUNIDAD DE MADRID recibidas desde la Dirección General de Salud Pública. </a:t>
            </a:r>
            <a:endParaRPr i="1" sz="1600"/>
          </a:p>
        </p:txBody>
      </p:sp>
      <p:pic>
        <p:nvPicPr>
          <p:cNvPr id="232" name="Google Shape;23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04251" y="101215"/>
            <a:ext cx="1547343" cy="1045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ágenes gratis de Todo Saldra Bien | Freepik" id="237" name="Google Shape;237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3679" y="916746"/>
            <a:ext cx="5447763" cy="5447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69090" y="2045524"/>
            <a:ext cx="4720201" cy="31902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¿Cuándo </a:t>
            </a:r>
            <a:r>
              <a:rPr lang="es-ES" u="sng"/>
              <a:t>no</a:t>
            </a:r>
            <a:r>
              <a:rPr lang="es-ES"/>
              <a:t> debemos asistir al colegio?</a:t>
            </a:r>
            <a:endParaRPr/>
          </a:p>
        </p:txBody>
      </p:sp>
      <p:sp>
        <p:nvSpPr>
          <p:cNvPr id="172" name="Google Shape;172;p2"/>
          <p:cNvSpPr txBox="1"/>
          <p:nvPr>
            <p:ph idx="1" type="body"/>
          </p:nvPr>
        </p:nvSpPr>
        <p:spPr>
          <a:xfrm>
            <a:off x="2589200" y="2133600"/>
            <a:ext cx="8915400" cy="42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se debe asistir al colegio con un cuadro clínico de</a:t>
            </a:r>
            <a:r>
              <a:rPr b="1" lang="es-ES"/>
              <a:t> infección respiratoria aguda, fiebre, tos o sensación de falta de aire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aparecen otros síntomas como </a:t>
            </a:r>
            <a:r>
              <a:rPr b="1" lang="es-ES"/>
              <a:t>alteraciones del olfato y gusto, dolores musculares, diarreas, dolor torácico o cefaleas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No deben acudir aquellas personas que se encuentren en aislamiento por diagnóstico de COVID-19.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Tampoco acudirán al centro escolar si se encuentran en período de cuarentena domiciliaria por haber mantenido un contacto estrecho con alguna persona diagnosticada de COVID- 19.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s-ES"/>
              <a:t>900102112: Teléfono de Información sobre coronavirus relacionada con centros educativos (para responder a las consultas de las familias, docentes y otros miembros de la Comunidad Educativa).</a:t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73" name="Google Shape;17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11823" y="106787"/>
            <a:ext cx="2052434" cy="1387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240"/>
              <a:buFont typeface="Century Gothic"/>
              <a:buNone/>
            </a:pPr>
            <a:r>
              <a:rPr lang="es-ES" sz="3240"/>
              <a:t>¿Qué ocurrirá si algún alumno desarrolla síntomas compatibles con COVID-19?</a:t>
            </a:r>
            <a:endParaRPr sz="3240"/>
          </a:p>
        </p:txBody>
      </p:sp>
      <p:sp>
        <p:nvSpPr>
          <p:cNvPr id="179" name="Google Shape;179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le colocará una mascarilla quirúrgica.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le llevará a un espacio separado, estará acompañado en todo momento.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Se avisará a sus padres para que puedan </a:t>
            </a:r>
            <a:r>
              <a:rPr lang="es-ES" sz="1665"/>
              <a:t>recogerlo</a:t>
            </a:r>
            <a:r>
              <a:rPr lang="es-ES" sz="1665"/>
              <a:t> lo antes posible.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La familia se pondrá en contacto con su pediatra/ médico de familia para que pueda ser valorado cuanto antes.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Si presentara síntomas de gravedad, se llamará al </a:t>
            </a:r>
            <a:r>
              <a:rPr b="1" lang="es-ES" sz="1665"/>
              <a:t>112</a:t>
            </a:r>
            <a:r>
              <a:rPr lang="es-ES" sz="1665"/>
              <a:t> o al </a:t>
            </a:r>
            <a:r>
              <a:rPr b="1" lang="es-ES" sz="1665"/>
              <a:t>061</a:t>
            </a:r>
            <a:r>
              <a:rPr lang="es-ES" sz="1665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Si el caso se confirma, el colegio comunicará el caso a la Subdirección General de Epidemiología de la Dirección General de Salud Pública.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665"/>
              <a:buChar char="🠶"/>
            </a:pPr>
            <a:r>
              <a:rPr lang="es-ES" sz="1665"/>
              <a:t>No se debe acudir al colegio mientras no tengan un diagnóstico definitivo por parte de su pediatra o médico y éste considere que pueden reincorporarse a su vida normal.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</p:txBody>
      </p:sp>
      <p:pic>
        <p:nvPicPr>
          <p:cNvPr id="180" name="Google Shape;18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27184" y="72980"/>
            <a:ext cx="1397402" cy="944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Si nos encontramos ante un caso confirmado de COVID-19:</a:t>
            </a:r>
            <a:endParaRPr/>
          </a:p>
        </p:txBody>
      </p:sp>
      <p:sp>
        <p:nvSpPr>
          <p:cNvPr id="186" name="Google Shape;186;p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4000"/>
              <a:buChar char="🠶"/>
            </a:pPr>
            <a:r>
              <a:rPr lang="es-ES" sz="4000"/>
              <a:t>No se debe acudir al centro y se debe permanecer en aislamiento hasta </a:t>
            </a:r>
            <a:r>
              <a:rPr lang="es-ES" sz="4000"/>
              <a:t>transcurridos</a:t>
            </a:r>
            <a:r>
              <a:rPr lang="es-ES" sz="4000"/>
              <a:t> 3 días del fin del cuadro clínico y un mínimo de 10 días desde el inicio de los síntomas.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87" name="Google Shape;18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58800" y="207951"/>
            <a:ext cx="1690379" cy="1142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5"/>
          <p:cNvSpPr txBox="1"/>
          <p:nvPr>
            <p:ph type="title"/>
          </p:nvPr>
        </p:nvSpPr>
        <p:spPr>
          <a:xfrm>
            <a:off x="2592925" y="624104"/>
            <a:ext cx="8911800" cy="7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Comunicación con el centro escolar</a:t>
            </a:r>
            <a:endParaRPr/>
          </a:p>
        </p:txBody>
      </p:sp>
      <p:sp>
        <p:nvSpPr>
          <p:cNvPr id="193" name="Google Shape;193;p5"/>
          <p:cNvSpPr txBox="1"/>
          <p:nvPr>
            <p:ph idx="1" type="body"/>
          </p:nvPr>
        </p:nvSpPr>
        <p:spPr>
          <a:xfrm>
            <a:off x="2589200" y="1342900"/>
            <a:ext cx="8915400" cy="49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tutores se comunicarán con los padres telefónicamente (o en su defecto, a través del correo electrónico) para conocer el diagnóstico realizado por su médico de familia/ pediatra.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se confirma el diagnóstico por COVID-19, el centro educativo, a través del Delegado Covid-19 del colegio, se comunicará con la familia de la persona diagnosticada para resolver las dudas que puedan surgir y hacer un seguimiento del caso.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contactos estrechos de un caso diagnosticado por COVID-19, serán avisados y deberán guardar cuarentena durante </a:t>
            </a:r>
            <a:r>
              <a:rPr b="1" lang="es-ES"/>
              <a:t>10 días </a:t>
            </a:r>
            <a:r>
              <a:rPr lang="es-ES"/>
              <a:t>y serán observados para que ante la aparición de cualquier síntoma puedan ser valorados lo antes posible.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Los contactos no estrechos, seguirán acudiendo al centro educativo de manera habitual.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s-ES"/>
              <a:t>Los convivientes de los casos sospechosos deben permanecer en su domicilio hasta conocerse el resultado de las pruebas (hermanos/as del caso sospechoso escolarizados en el mismo centro o cualquier otro).</a:t>
            </a:r>
            <a:endParaRPr/>
          </a:p>
        </p:txBody>
      </p:sp>
      <p:pic>
        <p:nvPicPr>
          <p:cNvPr id="194" name="Google Shape;19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31132" y="162145"/>
            <a:ext cx="1171979" cy="792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/>
          <p:nvPr>
            <p:ph type="title"/>
          </p:nvPr>
        </p:nvSpPr>
        <p:spPr>
          <a:xfrm>
            <a:off x="2592925" y="624109"/>
            <a:ext cx="8911687" cy="1191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¿Quiénes se consideran contactos estrechos?</a:t>
            </a:r>
            <a:endParaRPr/>
          </a:p>
        </p:txBody>
      </p:sp>
      <p:sp>
        <p:nvSpPr>
          <p:cNvPr id="200" name="Google Shape;200;p6"/>
          <p:cNvSpPr txBox="1"/>
          <p:nvPr>
            <p:ph idx="1" type="body"/>
          </p:nvPr>
        </p:nvSpPr>
        <p:spPr>
          <a:xfrm>
            <a:off x="2589212" y="1815920"/>
            <a:ext cx="8915400" cy="40953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Todas las personas pertenecientes a un grupo de convivencia estable.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Todos los alumnos entre 6-11 años que hayan compartido espacio con el caso confirmado a una distancia de &lt;2 metros.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Todos los alumnos (mayores de 12 años) que hayan compartido espacio con el caso confirmado a una distancia de &lt;2 metros, durante más de 15 minutos sin mascarilla.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Cualquier profesional del centro educativo que haya compartido espacio con un caso confirmado a una distancia de &lt;2 metros, durante más de 15 minutos sin mascarilla. </a:t>
            </a:r>
            <a:endParaRPr/>
          </a:p>
          <a:p>
            <a:pPr indent="0" lvl="0" marL="3429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1" name="Google Shape;20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36071" y="0"/>
            <a:ext cx="1252103" cy="84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¿Cómo actuar si se nos considera contacto estrecho?</a:t>
            </a:r>
            <a:endParaRPr/>
          </a:p>
        </p:txBody>
      </p:sp>
      <p:sp>
        <p:nvSpPr>
          <p:cNvPr id="207" name="Google Shape;207;p7"/>
          <p:cNvSpPr txBox="1"/>
          <p:nvPr>
            <p:ph idx="1" type="body"/>
          </p:nvPr>
        </p:nvSpPr>
        <p:spPr>
          <a:xfrm>
            <a:off x="2589200" y="1803050"/>
            <a:ext cx="8915400" cy="49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indicará vigilancia de síntomas y cuarentena durante los </a:t>
            </a:r>
            <a:r>
              <a:rPr b="1" lang="es-ES"/>
              <a:t>10 días</a:t>
            </a:r>
            <a:r>
              <a:rPr lang="es-ES"/>
              <a:t> posteriores al último contacto con un caso confirmado.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realizará un seguimiento activo para verificar el desarrollo de síntomas.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Se indicará la realización de </a:t>
            </a:r>
            <a:r>
              <a:rPr b="1" lang="es-ES"/>
              <a:t>una PDIA,</a:t>
            </a:r>
            <a:r>
              <a:rPr lang="es-ES"/>
              <a:t> </a:t>
            </a:r>
            <a:r>
              <a:rPr b="1" lang="es-ES"/>
              <a:t>una PCR o test de antígenos,</a:t>
            </a:r>
            <a:r>
              <a:rPr lang="es-ES"/>
              <a:t> </a:t>
            </a:r>
            <a:r>
              <a:rPr b="1" lang="es-ES"/>
              <a:t>sólo</a:t>
            </a:r>
            <a:r>
              <a:rPr b="1" lang="es-ES"/>
              <a:t> si aparecen síntomas</a:t>
            </a:r>
            <a:r>
              <a:rPr lang="es-ES"/>
              <a:t>, para detectar precozmente nuevos casos positivos (indicado por Salud Pública en el momento de la identificación del contacto).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Si el resultado de </a:t>
            </a:r>
            <a:r>
              <a:rPr b="1" lang="es-ES"/>
              <a:t>PCR/ test de antígenos</a:t>
            </a:r>
            <a:r>
              <a:rPr lang="es-ES"/>
              <a:t> es negativo se continuará la cuarentena hasta el </a:t>
            </a:r>
            <a:r>
              <a:rPr b="1" lang="es-ES"/>
              <a:t>décimo día</a:t>
            </a:r>
            <a:r>
              <a:rPr lang="es-ES"/>
              <a:t>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Al finalizar la cuarentena, si el contacto sigue asintomático, podrá reincorporarse a sus actividades habituales.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El Delegado Covid del centro educativo proporcionará a las familias información para el cumplimiento de la cuarentena, higiene de manos e higiene respiratoria y posibles síntomas para la identificación precoz de COVID-19.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08" name="Google Shape;20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0009" y="96862"/>
            <a:ext cx="1560222" cy="10544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9ab5cef19f_0_0"/>
          <p:cNvSpPr txBox="1"/>
          <p:nvPr>
            <p:ph type="title"/>
          </p:nvPr>
        </p:nvSpPr>
        <p:spPr>
          <a:xfrm>
            <a:off x="2592925" y="624105"/>
            <a:ext cx="8911800" cy="612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AISLAMIENTO/ CUARENTENA</a:t>
            </a:r>
            <a:endParaRPr/>
          </a:p>
        </p:txBody>
      </p:sp>
      <p:sp>
        <p:nvSpPr>
          <p:cNvPr id="214" name="Google Shape;214;g9ab5cef19f_0_0"/>
          <p:cNvSpPr txBox="1"/>
          <p:nvPr>
            <p:ph idx="1" type="body"/>
          </p:nvPr>
        </p:nvSpPr>
        <p:spPr>
          <a:xfrm>
            <a:off x="2589200" y="1236700"/>
            <a:ext cx="8915400" cy="537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3700" lvl="0" marL="457200" rtl="0" algn="l">
              <a:spcBef>
                <a:spcPts val="1000"/>
              </a:spcBef>
              <a:spcAft>
                <a:spcPts val="0"/>
              </a:spcAft>
              <a:buSzPts val="2600"/>
              <a:buAutoNum type="arabicPeriod"/>
            </a:pPr>
            <a:r>
              <a:rPr lang="es-ES" sz="2600" u="sng"/>
              <a:t>Caso confirmado</a:t>
            </a:r>
            <a:r>
              <a:rPr lang="es-ES" sz="2600"/>
              <a:t>: </a:t>
            </a:r>
            <a:r>
              <a:rPr b="1" lang="es-ES" sz="2600"/>
              <a:t>AISLAMIENTO</a:t>
            </a:r>
            <a:r>
              <a:rPr lang="es-ES" sz="2600"/>
              <a:t>- Desde la aparición de los primeros síntomas o desde la realización de la PCR/ test antígenos, durante los siguientes 10 días o 3 días después de la desaparición de los síntomas.</a:t>
            </a:r>
            <a:endParaRPr sz="26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1000"/>
              </a:spcBef>
              <a:spcAft>
                <a:spcPts val="0"/>
              </a:spcAft>
              <a:buSzPts val="2600"/>
              <a:buAutoNum type="arabicPeriod"/>
            </a:pPr>
            <a:r>
              <a:rPr lang="es-ES" sz="2600" u="sng"/>
              <a:t>Contacto estrecho</a:t>
            </a:r>
            <a:r>
              <a:rPr lang="es-ES" sz="2600"/>
              <a:t>: </a:t>
            </a:r>
            <a:r>
              <a:rPr b="1" lang="es-ES" sz="2600"/>
              <a:t>CUARENTENA</a:t>
            </a:r>
            <a:r>
              <a:rPr lang="es-ES" sz="2600"/>
              <a:t>- </a:t>
            </a:r>
            <a:r>
              <a:rPr b="1" lang="es-ES" sz="2600"/>
              <a:t>10 días</a:t>
            </a:r>
            <a:r>
              <a:rPr lang="es-ES" sz="2600"/>
              <a:t> desde el último contacto con el caso confirmado y vigilancia de síntomas (excepto PCR + en los 3 meses previos).</a:t>
            </a:r>
            <a:endParaRPr sz="26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8"/>
          <p:cNvSpPr txBox="1"/>
          <p:nvPr>
            <p:ph type="title"/>
          </p:nvPr>
        </p:nvSpPr>
        <p:spPr>
          <a:xfrm>
            <a:off x="2592925" y="624110"/>
            <a:ext cx="8911687" cy="882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600"/>
              <a:buFont typeface="Century Gothic"/>
              <a:buNone/>
            </a:pPr>
            <a:r>
              <a:rPr lang="es-ES"/>
              <a:t>¿Qué mascarilla se debe utilizar?</a:t>
            </a:r>
            <a:endParaRPr/>
          </a:p>
        </p:txBody>
      </p:sp>
      <p:sp>
        <p:nvSpPr>
          <p:cNvPr id="220" name="Google Shape;220;p8"/>
          <p:cNvSpPr txBox="1"/>
          <p:nvPr>
            <p:ph idx="1" type="body"/>
          </p:nvPr>
        </p:nvSpPr>
        <p:spPr>
          <a:xfrm>
            <a:off x="2589212" y="1506827"/>
            <a:ext cx="8915400" cy="50871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El uso de la mascarilla es obligatorio a partir de los 6 años.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Recomendable entre los 3 y los 6 años.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s-ES"/>
              <a:t>Tipos de mascarillas que debemos utilizar: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Higiénicas que cumplan la normativa UNE 0065:2020 o que estén 	homologadas (son reutilizables, se pueden lavar siguiendo las 	instrucciones del etiquetado). Se deben lavar tras su uso.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Quirúrgicas.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s-ES"/>
              <a:t>	- FFP2 (KN-95).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800"/>
              <a:buChar char="🠶"/>
            </a:pPr>
            <a:r>
              <a:rPr lang="es-ES">
                <a:solidFill>
                  <a:srgbClr val="3F3F3F"/>
                </a:solidFill>
              </a:rPr>
              <a:t>Se recomienda no usar las mascarillas higiénicas o quirúrgicas durante más de 4 horas. En el caso de que se humedezca o deteriore se recomienda sustituirla por otra. </a:t>
            </a:r>
            <a:endParaRPr>
              <a:solidFill>
                <a:srgbClr val="3F3F3F"/>
              </a:solidFill>
            </a:endParaRPr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Clr>
                <a:srgbClr val="353535"/>
              </a:buClr>
              <a:buSzPts val="1800"/>
              <a:buChar char="🠶"/>
            </a:pPr>
            <a:r>
              <a:rPr lang="es-ES">
                <a:solidFill>
                  <a:srgbClr val="3F3F3F"/>
                </a:solidFill>
              </a:rPr>
              <a:t>Es aconsejable acudir al colegio con mascarilla de repuesto en un funda individual (bolsa de tela o sobre de papel) por si tuvieran que reemplazarla (tras la jornada de mañana o por deterioro).</a:t>
            </a:r>
            <a:endParaRPr>
              <a:solidFill>
                <a:srgbClr val="3F3F3F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221" name="Google Shape;22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91373" y="127327"/>
            <a:ext cx="1470070" cy="9935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scarilla UNE 0065 reutilizable y lavable , mascarilla homologada, mascarilla anti covid 19, mascarilla anti coronavirus" id="222" name="Google Shape;22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42207" y="2665925"/>
            <a:ext cx="1119236" cy="85000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scarilla Quirúrgica - Oferta empresas 1000 Uds. 0,45€+IVA" id="223" name="Google Shape;22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77284" y="3402168"/>
            <a:ext cx="1188355" cy="7932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ck de 5 Mascarilla (FFP2) de protección Nivel FFP2-KN95 + protector  textil neonob!!!! y de regalo dos geles hidroalcolicos de bolsillo neonob •  Compre Medias" id="224" name="Google Shape;224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64429" y="3694214"/>
            <a:ext cx="744782" cy="7447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ck de 10 Mascarilla de protección Nivel FFP2-KN95 regalo de 2 geles  hidroalcholicos de bolsillo neonob • Compre Medias" id="225" name="Google Shape;225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320299" y="3694214"/>
            <a:ext cx="801679" cy="801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spiral">
  <a:themeElements>
    <a:clrScheme name="Wisp">
      <a:dk1>
        <a:srgbClr val="000000"/>
      </a:dk1>
      <a:lt1>
        <a:srgbClr val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2020-09-11T17:27:03Z</dcterms:created>
  <dc:creator>Javier Cabrera Arechederra</dc:creator>
</cp:coreProperties>
</file>